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56" r:id="rId3"/>
    <p:sldId id="260" r:id="rId4"/>
    <p:sldId id="257" r:id="rId5"/>
    <p:sldId id="261" r:id="rId6"/>
    <p:sldId id="258" r:id="rId7"/>
    <p:sldId id="262" r:id="rId8"/>
    <p:sldId id="259"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AE9FB40-DFA2-43D5-B868-441B887BE952}" type="datetimeFigureOut">
              <a:rPr lang="it-IT" smtClean="0"/>
              <a:pPr/>
              <a:t>22/11/2014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9CE362D-6BB6-4ECC-91D1-55609F91728F}"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9FB40-DFA2-43D5-B868-441B887BE952}" type="datetimeFigureOut">
              <a:rPr lang="it-IT" smtClean="0"/>
              <a:pPr/>
              <a:t>22/11/2014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CE362D-6BB6-4ECC-91D1-55609F91728F}"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76672"/>
            <a:ext cx="8229600" cy="5649491"/>
          </a:xfrm>
          <a:scene3d>
            <a:camera prst="orthographicFront"/>
            <a:lightRig rig="threePt" dir="t"/>
          </a:scene3d>
          <a:sp3d>
            <a:bevelT/>
          </a:sp3d>
        </p:spPr>
        <p:txBody>
          <a:bodyPr/>
          <a:lstStyle/>
          <a:p>
            <a:pPr>
              <a:buNone/>
            </a:pPr>
            <a:endParaRPr lang="it-IT" dirty="0"/>
          </a:p>
        </p:txBody>
      </p:sp>
      <p:sp>
        <p:nvSpPr>
          <p:cNvPr id="5" name="Rettangolo 4"/>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LA   M A R C I A</a:t>
            </a:r>
            <a:endParaRPr lang="it-IT" sz="9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8640"/>
            <a:ext cx="4032448" cy="6480720"/>
          </a:xfrm>
        </p:spPr>
        <p:txBody>
          <a:bodyPr>
            <a:normAutofit/>
          </a:bodyPr>
          <a:lstStyle/>
          <a:p>
            <a:r>
              <a:rPr lang="it-IT" sz="2800" b="1" dirty="0" smtClean="0"/>
              <a:t>Azione delle anche:</a:t>
            </a:r>
          </a:p>
          <a:p>
            <a:pPr>
              <a:buNone/>
            </a:pPr>
            <a:r>
              <a:rPr lang="it-IT" sz="2400" dirty="0" smtClean="0"/>
              <a:t>    L’andatura tipica del marciatore è caratterizzata dal movimento delle anche(cingolo pelvico).Quest’azione è necessaria per eliminare l’eccessivo innalzamento e abbassamento del centro di gravità ad ogni </a:t>
            </a:r>
            <a:r>
              <a:rPr lang="it-IT" sz="2400" dirty="0" err="1" smtClean="0"/>
              <a:t>passo.Le</a:t>
            </a:r>
            <a:r>
              <a:rPr lang="it-IT" sz="2400" dirty="0" smtClean="0"/>
              <a:t> anche in un completo ciclo di movimento svolgono un’azione circolare (360°),indispensabile per un’azione di avanzamento fluida e poco dispendiosa.</a:t>
            </a:r>
            <a:endParaRPr lang="it-IT" sz="2400" dirty="0"/>
          </a:p>
        </p:txBody>
      </p:sp>
      <p:pic>
        <p:nvPicPr>
          <p:cNvPr id="4" name="Immagine 3" descr="9.bmp"/>
          <p:cNvPicPr>
            <a:picLocks noChangeAspect="1"/>
          </p:cNvPicPr>
          <p:nvPr/>
        </p:nvPicPr>
        <p:blipFill>
          <a:blip r:embed="rId2" cstate="print"/>
          <a:stretch>
            <a:fillRect/>
          </a:stretch>
        </p:blipFill>
        <p:spPr>
          <a:xfrm>
            <a:off x="4788024" y="533149"/>
            <a:ext cx="3985640" cy="58481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0.bmp"/>
          <p:cNvPicPr>
            <a:picLocks noChangeAspect="1"/>
          </p:cNvPicPr>
          <p:nvPr/>
        </p:nvPicPr>
        <p:blipFill>
          <a:blip r:embed="rId2" cstate="print"/>
          <a:stretch>
            <a:fillRect/>
          </a:stretch>
        </p:blipFill>
        <p:spPr>
          <a:xfrm rot="10800000">
            <a:off x="5364088" y="692696"/>
            <a:ext cx="3583486" cy="5400600"/>
          </a:xfrm>
          <a:prstGeom prst="rect">
            <a:avLst/>
          </a:prstGeom>
        </p:spPr>
      </p:pic>
      <p:sp>
        <p:nvSpPr>
          <p:cNvPr id="3" name="Segnaposto contenuto 2"/>
          <p:cNvSpPr>
            <a:spLocks noGrp="1"/>
          </p:cNvSpPr>
          <p:nvPr>
            <p:ph idx="1"/>
          </p:nvPr>
        </p:nvSpPr>
        <p:spPr>
          <a:xfrm>
            <a:off x="179512" y="0"/>
            <a:ext cx="5904656" cy="6858000"/>
          </a:xfrm>
        </p:spPr>
        <p:txBody>
          <a:bodyPr/>
          <a:lstStyle/>
          <a:p>
            <a:r>
              <a:rPr lang="it-IT" b="1" dirty="0" smtClean="0"/>
              <a:t>Azione del busto:</a:t>
            </a:r>
          </a:p>
          <a:p>
            <a:pPr>
              <a:buNone/>
            </a:pPr>
            <a:r>
              <a:rPr lang="it-IT" sz="2800" dirty="0" smtClean="0"/>
              <a:t>Il busto nella marcia è leggermente inclinato in avanti durante la fase di spinta ,mentre si trova in posizione verticale durante l’appoggio </a:t>
            </a:r>
            <a:r>
              <a:rPr lang="it-IT" sz="2800" dirty="0" err="1" smtClean="0"/>
              <a:t>singolo.Lateralmente</a:t>
            </a:r>
            <a:r>
              <a:rPr lang="it-IT" sz="2800" dirty="0" smtClean="0"/>
              <a:t> il busto asseconda i movimenti delle anche con leggere oscillazioni.</a:t>
            </a:r>
          </a:p>
          <a:p>
            <a:pPr>
              <a:buNone/>
            </a:pPr>
            <a:r>
              <a:rPr lang="it-IT" sz="2800" b="1" dirty="0" smtClean="0"/>
              <a:t> .    Azione delle braccia:</a:t>
            </a:r>
          </a:p>
          <a:p>
            <a:pPr>
              <a:buNone/>
            </a:pPr>
            <a:r>
              <a:rPr lang="it-IT" sz="2800" dirty="0" smtClean="0"/>
              <a:t>Le braccia si muovono in atteggiamento flesso con un angolo al gomito di </a:t>
            </a:r>
            <a:r>
              <a:rPr lang="it-IT" sz="2800" dirty="0" err="1" smtClean="0"/>
              <a:t>90°.Hanno</a:t>
            </a:r>
            <a:r>
              <a:rPr lang="it-IT" sz="2800" dirty="0" smtClean="0"/>
              <a:t> una funzione di coordinazione e il movimento è sincrono e ampio.</a:t>
            </a:r>
          </a:p>
          <a:p>
            <a:pPr>
              <a:buNone/>
            </a:pPr>
            <a:endParaRPr lang="it-IT"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692696"/>
          </a:xfrm>
        </p:spPr>
        <p:txBody>
          <a:bodyPr>
            <a:normAutofit fontScale="90000"/>
          </a:bodyPr>
          <a:lstStyle/>
          <a:p>
            <a:r>
              <a:rPr lang="it-IT" dirty="0" smtClean="0"/>
              <a:t>Analisi dei principali errori:</a:t>
            </a:r>
            <a:endParaRPr lang="it-IT" dirty="0"/>
          </a:p>
        </p:txBody>
      </p:sp>
      <p:pic>
        <p:nvPicPr>
          <p:cNvPr id="4" name="Segnaposto contenuto 3" descr="11.bmp"/>
          <p:cNvPicPr>
            <a:picLocks noGrp="1" noChangeAspect="1"/>
          </p:cNvPicPr>
          <p:nvPr>
            <p:ph idx="1"/>
          </p:nvPr>
        </p:nvPicPr>
        <p:blipFill>
          <a:blip r:embed="rId2" cstate="print"/>
          <a:stretch>
            <a:fillRect/>
          </a:stretch>
        </p:blipFill>
        <p:spPr>
          <a:xfrm>
            <a:off x="0" y="764704"/>
            <a:ext cx="3401539" cy="5229865"/>
          </a:xfrm>
        </p:spPr>
      </p:pic>
      <p:sp>
        <p:nvSpPr>
          <p:cNvPr id="5" name="CasellaDiTesto 4"/>
          <p:cNvSpPr txBox="1"/>
          <p:nvPr/>
        </p:nvSpPr>
        <p:spPr>
          <a:xfrm>
            <a:off x="3203848" y="764704"/>
            <a:ext cx="5616624" cy="5355312"/>
          </a:xfrm>
          <a:prstGeom prst="rect">
            <a:avLst/>
          </a:prstGeom>
          <a:noFill/>
        </p:spPr>
        <p:txBody>
          <a:bodyPr wrap="square" rtlCol="0">
            <a:spAutoFit/>
          </a:bodyPr>
          <a:lstStyle/>
          <a:p>
            <a:r>
              <a:rPr lang="it-IT" dirty="0" smtClean="0"/>
              <a:t>ESERCIZI CORRETTIVI</a:t>
            </a:r>
          </a:p>
          <a:p>
            <a:endParaRPr lang="it-IT" dirty="0" smtClean="0"/>
          </a:p>
          <a:p>
            <a:r>
              <a:rPr lang="it-IT" dirty="0" err="1" smtClean="0"/>
              <a:t>*MARCIA</a:t>
            </a:r>
            <a:r>
              <a:rPr lang="it-IT" dirty="0" smtClean="0"/>
              <a:t> SUL POSTO CON FORTE SPINTA INDIETRO DELLE GINOCCHIA.</a:t>
            </a:r>
          </a:p>
          <a:p>
            <a:r>
              <a:rPr lang="it-IT" dirty="0" err="1" smtClean="0"/>
              <a:t>*MARCIA</a:t>
            </a:r>
            <a:r>
              <a:rPr lang="it-IT" dirty="0" smtClean="0"/>
              <a:t> SUL POSTO A COPPIE O DAVANTI ALLO SPECCHIO CONTROLLANDO IL BLOCCAGGIO.</a:t>
            </a:r>
          </a:p>
          <a:p>
            <a:r>
              <a:rPr lang="it-IT" dirty="0" err="1" smtClean="0"/>
              <a:t>*MARCIA</a:t>
            </a:r>
            <a:r>
              <a:rPr lang="it-IT" dirty="0" smtClean="0"/>
              <a:t> IN DISCESA (PENDENZA RIDOTTA).</a:t>
            </a:r>
          </a:p>
          <a:p>
            <a:r>
              <a:rPr lang="it-IT" dirty="0" err="1" smtClean="0"/>
              <a:t>*MARCIA</a:t>
            </a:r>
            <a:r>
              <a:rPr lang="it-IT" dirty="0" smtClean="0"/>
              <a:t> IN CURVA O TRACCIANDO DELLE “ESSE”.</a:t>
            </a:r>
          </a:p>
          <a:p>
            <a:r>
              <a:rPr lang="it-IT" dirty="0" err="1" smtClean="0"/>
              <a:t>*SLALOM</a:t>
            </a:r>
            <a:r>
              <a:rPr lang="it-IT" dirty="0" smtClean="0"/>
              <a:t> MARCIANDO TRA OSTACOLI.  </a:t>
            </a:r>
          </a:p>
          <a:p>
            <a:endParaRPr lang="it-IT" dirty="0" smtClean="0"/>
          </a:p>
          <a:p>
            <a:endParaRPr lang="it-IT" dirty="0" smtClean="0"/>
          </a:p>
          <a:p>
            <a:endParaRPr lang="it-IT" dirty="0" smtClean="0"/>
          </a:p>
          <a:p>
            <a:r>
              <a:rPr lang="it-IT" dirty="0" err="1" smtClean="0"/>
              <a:t>*MARCIA</a:t>
            </a:r>
            <a:r>
              <a:rPr lang="it-IT" dirty="0" smtClean="0"/>
              <a:t> IN SALITA CON  POCA PENDENZA .</a:t>
            </a:r>
          </a:p>
          <a:p>
            <a:r>
              <a:rPr lang="it-IT" dirty="0" err="1" smtClean="0"/>
              <a:t>*MARCIA</a:t>
            </a:r>
            <a:r>
              <a:rPr lang="it-IT" dirty="0" smtClean="0"/>
              <a:t> CON LEGGERO SOVRACCARICO SULLE SPALLE (U      BASTONE O MANICO </a:t>
            </a:r>
            <a:r>
              <a:rPr lang="it-IT" dirty="0" err="1" smtClean="0"/>
              <a:t>DI</a:t>
            </a:r>
            <a:r>
              <a:rPr lang="it-IT" dirty="0" smtClean="0"/>
              <a:t> SCOPA).</a:t>
            </a:r>
          </a:p>
          <a:p>
            <a:r>
              <a:rPr lang="it-IT" dirty="0" err="1" smtClean="0"/>
              <a:t>*MARCIA</a:t>
            </a:r>
            <a:r>
              <a:rPr lang="it-IT" dirty="0" smtClean="0"/>
              <a:t> TENENDO FERMI GLI ARTI SUPERIORI (SOPRA IL CAPO,DIETRO LA NUCA,DIETRO LA SCHIENA,DISTESI AVANTI,IN FUORI).</a:t>
            </a:r>
          </a:p>
          <a:p>
            <a:r>
              <a:rPr lang="it-IT" dirty="0" smtClean="0"/>
              <a:t> </a:t>
            </a:r>
            <a:r>
              <a:rPr lang="it-IT" dirty="0" err="1" smtClean="0"/>
              <a:t>*MARCIA</a:t>
            </a:r>
            <a:r>
              <a:rPr lang="it-IT" dirty="0" smtClean="0"/>
              <a:t> CON RIDOTTA AMPIEZZA DEL PASSO.</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p:cTn id="1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2" dur="500" fill="hold"/>
                                        <p:tgtEl>
                                          <p:spTgt spid="5">
                                            <p:txEl>
                                              <p:pRg st="2" end="2"/>
                                            </p:txEl>
                                          </p:spTgt>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 calcmode="lin" valueType="num">
                                      <p:cBhvr>
                                        <p:cTn id="15"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16" dur="500" fill="hold"/>
                                        <p:tgtEl>
                                          <p:spTgt spid="5">
                                            <p:txEl>
                                              <p:pRg st="3" end="3"/>
                                            </p:txEl>
                                          </p:spTgt>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p:cTn id="1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4" end="4"/>
                                            </p:txEl>
                                          </p:spTgt>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p:cTn id="2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5" end="5"/>
                                            </p:txEl>
                                          </p:spTgt>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p:cTn id="27"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anim calcmode="lin" valueType="num">
                                      <p:cBhvr>
                                        <p:cTn id="33" dur="500" fill="hold"/>
                                        <p:tgtEl>
                                          <p:spTgt spid="5">
                                            <p:txEl>
                                              <p:pRg st="10" end="10"/>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10" end="10"/>
                                            </p:txEl>
                                          </p:spTgt>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5">
                                            <p:txEl>
                                              <p:pRg st="11" end="11"/>
                                            </p:txEl>
                                          </p:spTgt>
                                        </p:tgtEl>
                                        <p:attrNameLst>
                                          <p:attrName>style.visibility</p:attrName>
                                        </p:attrNameLst>
                                      </p:cBhvr>
                                      <p:to>
                                        <p:strVal val="visible"/>
                                      </p:to>
                                    </p:set>
                                    <p:anim calcmode="lin" valueType="num">
                                      <p:cBhvr>
                                        <p:cTn id="37" dur="500" fill="hold"/>
                                        <p:tgtEl>
                                          <p:spTgt spid="5">
                                            <p:txEl>
                                              <p:pRg st="11" end="11"/>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11" end="11"/>
                                            </p:txEl>
                                          </p:spTgt>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5">
                                            <p:txEl>
                                              <p:pRg st="12" end="12"/>
                                            </p:txEl>
                                          </p:spTgt>
                                        </p:tgtEl>
                                        <p:attrNameLst>
                                          <p:attrName>style.visibility</p:attrName>
                                        </p:attrNameLst>
                                      </p:cBhvr>
                                      <p:to>
                                        <p:strVal val="visible"/>
                                      </p:to>
                                    </p:set>
                                    <p:anim calcmode="lin" valueType="num">
                                      <p:cBhvr>
                                        <p:cTn id="41" dur="500" fill="hold"/>
                                        <p:tgtEl>
                                          <p:spTgt spid="5">
                                            <p:txEl>
                                              <p:pRg st="12" end="12"/>
                                            </p:txEl>
                                          </p:spTgt>
                                        </p:tgtEl>
                                        <p:attrNameLst>
                                          <p:attrName>ppt_w</p:attrName>
                                        </p:attrNameLst>
                                      </p:cBhvr>
                                      <p:tavLst>
                                        <p:tav tm="0">
                                          <p:val>
                                            <p:fltVal val="0"/>
                                          </p:val>
                                        </p:tav>
                                        <p:tav tm="100000">
                                          <p:val>
                                            <p:strVal val="#ppt_w"/>
                                          </p:val>
                                        </p:tav>
                                      </p:tavLst>
                                    </p:anim>
                                    <p:anim calcmode="lin" valueType="num">
                                      <p:cBhvr>
                                        <p:cTn id="42" dur="500" fill="hold"/>
                                        <p:tgtEl>
                                          <p:spTgt spid="5">
                                            <p:txEl>
                                              <p:pRg st="12" end="12"/>
                                            </p:txEl>
                                          </p:spTgt>
                                        </p:tgtEl>
                                        <p:attrNameLst>
                                          <p:attrName>ppt_h</p:attrName>
                                        </p:attrNameLst>
                                      </p:cBhvr>
                                      <p:tavLst>
                                        <p:tav tm="0">
                                          <p:val>
                                            <p:fltVal val="0"/>
                                          </p:val>
                                        </p:tav>
                                        <p:tav tm="100000">
                                          <p:val>
                                            <p:strVal val="#ppt_h"/>
                                          </p:val>
                                        </p:tav>
                                      </p:tavLst>
                                    </p:anim>
                                  </p:childTnLst>
                                </p:cTn>
                              </p:par>
                              <p:par>
                                <p:cTn id="43" presetID="23" presetClass="entr" presetSubtype="16" fill="hold" nodeType="withEffect">
                                  <p:stCondLst>
                                    <p:cond delay="0"/>
                                  </p:stCondLst>
                                  <p:childTnLst>
                                    <p:set>
                                      <p:cBhvr>
                                        <p:cTn id="44" dur="1" fill="hold">
                                          <p:stCondLst>
                                            <p:cond delay="0"/>
                                          </p:stCondLst>
                                        </p:cTn>
                                        <p:tgtEl>
                                          <p:spTgt spid="5">
                                            <p:txEl>
                                              <p:pRg st="13" end="13"/>
                                            </p:txEl>
                                          </p:spTgt>
                                        </p:tgtEl>
                                        <p:attrNameLst>
                                          <p:attrName>style.visibility</p:attrName>
                                        </p:attrNameLst>
                                      </p:cBhvr>
                                      <p:to>
                                        <p:strVal val="visible"/>
                                      </p:to>
                                    </p:set>
                                    <p:anim calcmode="lin" valueType="num">
                                      <p:cBhvr>
                                        <p:cTn id="45" dur="500" fill="hold"/>
                                        <p:tgtEl>
                                          <p:spTgt spid="5">
                                            <p:txEl>
                                              <p:pRg st="13" end="13"/>
                                            </p:txEl>
                                          </p:spTgt>
                                        </p:tgtEl>
                                        <p:attrNameLst>
                                          <p:attrName>ppt_w</p:attrName>
                                        </p:attrNameLst>
                                      </p:cBhvr>
                                      <p:tavLst>
                                        <p:tav tm="0">
                                          <p:val>
                                            <p:fltVal val="0"/>
                                          </p:val>
                                        </p:tav>
                                        <p:tav tm="100000">
                                          <p:val>
                                            <p:strVal val="#ppt_w"/>
                                          </p:val>
                                        </p:tav>
                                      </p:tavLst>
                                    </p:anim>
                                    <p:anim calcmode="lin" valueType="num">
                                      <p:cBhvr>
                                        <p:cTn id="46" dur="500" fill="hold"/>
                                        <p:tgtEl>
                                          <p:spTgt spid="5">
                                            <p:txEl>
                                              <p:pRg st="13" end="13"/>
                                            </p:txEl>
                                          </p:spTgt>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25.bmp"/>
          <p:cNvPicPr>
            <a:picLocks noChangeAspect="1"/>
          </p:cNvPicPr>
          <p:nvPr/>
        </p:nvPicPr>
        <p:blipFill>
          <a:blip r:embed="rId2" cstate="print"/>
          <a:stretch>
            <a:fillRect/>
          </a:stretch>
        </p:blipFill>
        <p:spPr>
          <a:xfrm rot="10526048">
            <a:off x="295249" y="370270"/>
            <a:ext cx="3707900" cy="5518415"/>
          </a:xfrm>
          <a:prstGeom prst="rect">
            <a:avLst/>
          </a:prstGeom>
        </p:spPr>
      </p:pic>
      <p:pic>
        <p:nvPicPr>
          <p:cNvPr id="6" name="Immagine 5" descr="23.bmp"/>
          <p:cNvPicPr>
            <a:picLocks noChangeAspect="1"/>
          </p:cNvPicPr>
          <p:nvPr/>
        </p:nvPicPr>
        <p:blipFill>
          <a:blip r:embed="rId3" cstate="print"/>
          <a:stretch>
            <a:fillRect/>
          </a:stretch>
        </p:blipFill>
        <p:spPr>
          <a:xfrm>
            <a:off x="3491880" y="332656"/>
            <a:ext cx="3325553" cy="4339442"/>
          </a:xfrm>
          <a:prstGeom prst="rect">
            <a:avLst/>
          </a:prstGeom>
        </p:spPr>
      </p:pic>
      <p:pic>
        <p:nvPicPr>
          <p:cNvPr id="7" name="Immagine 6" descr="21.bmp"/>
          <p:cNvPicPr>
            <a:picLocks noChangeAspect="1"/>
          </p:cNvPicPr>
          <p:nvPr/>
        </p:nvPicPr>
        <p:blipFill>
          <a:blip r:embed="rId4" cstate="print"/>
          <a:stretch>
            <a:fillRect/>
          </a:stretch>
        </p:blipFill>
        <p:spPr>
          <a:xfrm rot="555613">
            <a:off x="5646060" y="1768093"/>
            <a:ext cx="3002179" cy="464261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2.bmp"/>
          <p:cNvPicPr>
            <a:picLocks noChangeAspect="1"/>
          </p:cNvPicPr>
          <p:nvPr/>
        </p:nvPicPr>
        <p:blipFill>
          <a:blip r:embed="rId2" cstate="print"/>
          <a:stretch>
            <a:fillRect/>
          </a:stretch>
        </p:blipFill>
        <p:spPr>
          <a:xfrm rot="10800000">
            <a:off x="1403648" y="476672"/>
            <a:ext cx="6264696" cy="1512168"/>
          </a:xfrm>
          <a:prstGeom prst="rect">
            <a:avLst/>
          </a:prstGeom>
        </p:spPr>
      </p:pic>
      <p:sp>
        <p:nvSpPr>
          <p:cNvPr id="3" name="CasellaDiTesto 2"/>
          <p:cNvSpPr txBox="1"/>
          <p:nvPr/>
        </p:nvSpPr>
        <p:spPr>
          <a:xfrm>
            <a:off x="827584" y="2780928"/>
            <a:ext cx="7632848" cy="2308324"/>
          </a:xfrm>
          <a:prstGeom prst="rect">
            <a:avLst/>
          </a:prstGeom>
          <a:noFill/>
        </p:spPr>
        <p:txBody>
          <a:bodyPr wrap="square" rtlCol="0">
            <a:spAutoFit/>
          </a:bodyPr>
          <a:lstStyle/>
          <a:p>
            <a:r>
              <a:rPr lang="it-IT" sz="2400" dirty="0" smtClean="0"/>
              <a:t>Per evitare di marciare su due linee:</a:t>
            </a:r>
          </a:p>
          <a:p>
            <a:endParaRPr lang="it-IT" sz="2400" dirty="0" smtClean="0"/>
          </a:p>
          <a:p>
            <a:pPr>
              <a:buFont typeface="Arial" charset="0"/>
              <a:buChar char="•"/>
            </a:pPr>
            <a:r>
              <a:rPr lang="it-IT" sz="2400" dirty="0" smtClean="0"/>
              <a:t>Marciare sulla linea di una corsia</a:t>
            </a:r>
          </a:p>
          <a:p>
            <a:pPr>
              <a:buFont typeface="Arial" charset="0"/>
              <a:buChar char="•"/>
            </a:pPr>
            <a:r>
              <a:rPr lang="it-IT" sz="2400" dirty="0" smtClean="0"/>
              <a:t>Marciare tenendo le braccia avanti – alto</a:t>
            </a:r>
          </a:p>
          <a:p>
            <a:pPr>
              <a:buFont typeface="Arial" charset="0"/>
              <a:buChar char="•"/>
            </a:pPr>
            <a:r>
              <a:rPr lang="it-IT" sz="2400" dirty="0" smtClean="0"/>
              <a:t>Marciare accentuando il movimento delle anche</a:t>
            </a:r>
          </a:p>
          <a:p>
            <a:pPr>
              <a:buFont typeface="Arial" charset="0"/>
              <a:buChar char="•"/>
            </a:pPr>
            <a:r>
              <a:rPr lang="it-IT" sz="2400" dirty="0" smtClean="0"/>
              <a:t>Avanzare con rullata tallone – piede- </a:t>
            </a:r>
            <a:r>
              <a:rPr lang="it-IT" sz="2400" dirty="0" err="1" smtClean="0"/>
              <a:t>avampiede</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p:cTn id="2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3.bmp"/>
          <p:cNvPicPr>
            <a:picLocks noChangeAspect="1"/>
          </p:cNvPicPr>
          <p:nvPr/>
        </p:nvPicPr>
        <p:blipFill>
          <a:blip r:embed="rId2" cstate="print"/>
          <a:stretch>
            <a:fillRect/>
          </a:stretch>
        </p:blipFill>
        <p:spPr>
          <a:xfrm rot="10800000">
            <a:off x="611558" y="188640"/>
            <a:ext cx="4392490" cy="3312368"/>
          </a:xfrm>
          <a:prstGeom prst="rect">
            <a:avLst/>
          </a:prstGeom>
        </p:spPr>
      </p:pic>
      <p:sp>
        <p:nvSpPr>
          <p:cNvPr id="3" name="CasellaDiTesto 2"/>
          <p:cNvSpPr txBox="1"/>
          <p:nvPr/>
        </p:nvSpPr>
        <p:spPr>
          <a:xfrm>
            <a:off x="5148064" y="692696"/>
            <a:ext cx="3240360" cy="1569660"/>
          </a:xfrm>
          <a:prstGeom prst="rect">
            <a:avLst/>
          </a:prstGeom>
          <a:noFill/>
        </p:spPr>
        <p:txBody>
          <a:bodyPr wrap="square" rtlCol="0">
            <a:spAutoFit/>
          </a:bodyPr>
          <a:lstStyle/>
          <a:p>
            <a:r>
              <a:rPr lang="it-IT" sz="2400" dirty="0" smtClean="0"/>
              <a:t>Busto in posizione scorretta</a:t>
            </a:r>
          </a:p>
          <a:p>
            <a:r>
              <a:rPr lang="it-IT" sz="2400" dirty="0" smtClean="0"/>
              <a:t>(troppo avanti o troppo indietro)</a:t>
            </a:r>
            <a:endParaRPr lang="it-IT" sz="2400" dirty="0"/>
          </a:p>
        </p:txBody>
      </p:sp>
      <p:sp>
        <p:nvSpPr>
          <p:cNvPr id="6" name="CasellaDiTesto 5"/>
          <p:cNvSpPr txBox="1"/>
          <p:nvPr/>
        </p:nvSpPr>
        <p:spPr>
          <a:xfrm>
            <a:off x="683568" y="3933056"/>
            <a:ext cx="7848872" cy="1569660"/>
          </a:xfrm>
          <a:prstGeom prst="rect">
            <a:avLst/>
          </a:prstGeom>
          <a:noFill/>
        </p:spPr>
        <p:txBody>
          <a:bodyPr wrap="square" rtlCol="0">
            <a:spAutoFit/>
          </a:bodyPr>
          <a:lstStyle/>
          <a:p>
            <a:pPr>
              <a:buFont typeface="Arial" charset="0"/>
              <a:buChar char="•"/>
            </a:pPr>
            <a:r>
              <a:rPr lang="it-IT" sz="2400" dirty="0" smtClean="0"/>
              <a:t>Esercizi di potenziamento per muscoli dorsali e addominali</a:t>
            </a:r>
          </a:p>
          <a:p>
            <a:pPr>
              <a:buFont typeface="Arial" charset="0"/>
              <a:buChar char="•"/>
            </a:pPr>
            <a:r>
              <a:rPr lang="it-IT" sz="2400" dirty="0" smtClean="0"/>
              <a:t>Marcia alternando tratti in salita e tratti in discesa</a:t>
            </a:r>
          </a:p>
          <a:p>
            <a:pPr>
              <a:buFont typeface="Arial" charset="0"/>
              <a:buChar char="•"/>
            </a:pPr>
            <a:r>
              <a:rPr lang="it-IT" sz="2400" dirty="0" smtClean="0"/>
              <a:t>Marcia con leggero traino</a:t>
            </a:r>
          </a:p>
          <a:p>
            <a:pPr>
              <a:buFont typeface="Arial" charset="0"/>
              <a:buChar char="•"/>
            </a:pPr>
            <a:r>
              <a:rPr lang="it-IT" sz="2400" dirty="0" smtClean="0"/>
              <a:t>Marcia tenendo gli arti superiori in varie posizioni</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p:cTn id="29"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6">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42" dur="500" fill="hold"/>
                                        <p:tgtEl>
                                          <p:spTgt spid="6">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476672"/>
            <a:ext cx="6840760" cy="432048"/>
          </a:xfrm>
        </p:spPr>
        <p:txBody>
          <a:bodyPr>
            <a:noAutofit/>
          </a:bodyPr>
          <a:lstStyle/>
          <a:p>
            <a:r>
              <a:rPr lang="it-IT" sz="3600" dirty="0" smtClean="0"/>
              <a:t>Spalle troppo alte (contratte)</a:t>
            </a:r>
            <a:endParaRPr lang="it-IT" sz="3600" dirty="0"/>
          </a:p>
        </p:txBody>
      </p:sp>
      <p:pic>
        <p:nvPicPr>
          <p:cNvPr id="4" name="Immagine 3" descr="14.bmp"/>
          <p:cNvPicPr>
            <a:picLocks noChangeAspect="1"/>
          </p:cNvPicPr>
          <p:nvPr/>
        </p:nvPicPr>
        <p:blipFill>
          <a:blip r:embed="rId2" cstate="print"/>
          <a:stretch>
            <a:fillRect/>
          </a:stretch>
        </p:blipFill>
        <p:spPr>
          <a:xfrm rot="10800000">
            <a:off x="2195736" y="1052736"/>
            <a:ext cx="4464496" cy="2520280"/>
          </a:xfrm>
          <a:prstGeom prst="rect">
            <a:avLst/>
          </a:prstGeom>
        </p:spPr>
      </p:pic>
      <p:sp>
        <p:nvSpPr>
          <p:cNvPr id="5" name="CasellaDiTesto 4"/>
          <p:cNvSpPr txBox="1"/>
          <p:nvPr/>
        </p:nvSpPr>
        <p:spPr>
          <a:xfrm>
            <a:off x="827584" y="4149080"/>
            <a:ext cx="7560840" cy="1569660"/>
          </a:xfrm>
          <a:prstGeom prst="rect">
            <a:avLst/>
          </a:prstGeom>
          <a:noFill/>
        </p:spPr>
        <p:txBody>
          <a:bodyPr wrap="square" rtlCol="0">
            <a:spAutoFit/>
          </a:bodyPr>
          <a:lstStyle/>
          <a:p>
            <a:r>
              <a:rPr lang="it-IT" sz="2400" dirty="0" err="1" smtClean="0"/>
              <a:t>*marcia</a:t>
            </a:r>
            <a:r>
              <a:rPr lang="it-IT" sz="2400" dirty="0" smtClean="0"/>
              <a:t> a braccia basse</a:t>
            </a:r>
          </a:p>
          <a:p>
            <a:r>
              <a:rPr lang="it-IT" sz="2400" dirty="0" err="1" smtClean="0"/>
              <a:t>*marcia</a:t>
            </a:r>
            <a:r>
              <a:rPr lang="it-IT" sz="2400" dirty="0" smtClean="0"/>
              <a:t> con braccia in avanti</a:t>
            </a:r>
          </a:p>
          <a:p>
            <a:r>
              <a:rPr lang="it-IT" sz="2400" dirty="0" err="1" smtClean="0"/>
              <a:t>*esercizi</a:t>
            </a:r>
            <a:r>
              <a:rPr lang="it-IT" sz="2400" dirty="0" smtClean="0"/>
              <a:t> coordinativi (a coppie,passandosi la palla,ecc.)</a:t>
            </a:r>
          </a:p>
          <a:p>
            <a:r>
              <a:rPr lang="it-IT" sz="2400" dirty="0" err="1" smtClean="0"/>
              <a:t>*marciare</a:t>
            </a:r>
            <a:r>
              <a:rPr lang="it-IT" sz="2400" dirty="0" smtClean="0"/>
              <a:t> a braccia basse impugnando piccoli manubri</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5.bmp"/>
          <p:cNvPicPr>
            <a:picLocks noChangeAspect="1"/>
          </p:cNvPicPr>
          <p:nvPr/>
        </p:nvPicPr>
        <p:blipFill>
          <a:blip r:embed="rId2" cstate="print"/>
          <a:stretch>
            <a:fillRect/>
          </a:stretch>
        </p:blipFill>
        <p:spPr>
          <a:xfrm rot="10800000">
            <a:off x="251520" y="-6"/>
            <a:ext cx="4824536" cy="3501014"/>
          </a:xfrm>
          <a:prstGeom prst="rect">
            <a:avLst/>
          </a:prstGeom>
        </p:spPr>
      </p:pic>
      <p:sp>
        <p:nvSpPr>
          <p:cNvPr id="3" name="CasellaDiTesto 2"/>
          <p:cNvSpPr txBox="1"/>
          <p:nvPr/>
        </p:nvSpPr>
        <p:spPr>
          <a:xfrm>
            <a:off x="5364088" y="1124744"/>
            <a:ext cx="3240360" cy="461665"/>
          </a:xfrm>
          <a:prstGeom prst="rect">
            <a:avLst/>
          </a:prstGeom>
          <a:noFill/>
        </p:spPr>
        <p:txBody>
          <a:bodyPr wrap="square" rtlCol="0">
            <a:spAutoFit/>
          </a:bodyPr>
          <a:lstStyle/>
          <a:p>
            <a:r>
              <a:rPr lang="it-IT" sz="2400" dirty="0" smtClean="0"/>
              <a:t>Anticipo fase di spinta</a:t>
            </a:r>
            <a:endParaRPr lang="it-IT" sz="2400" dirty="0"/>
          </a:p>
        </p:txBody>
      </p:sp>
      <p:sp>
        <p:nvSpPr>
          <p:cNvPr id="5" name="CasellaDiTesto 4"/>
          <p:cNvSpPr txBox="1"/>
          <p:nvPr/>
        </p:nvSpPr>
        <p:spPr>
          <a:xfrm>
            <a:off x="467544" y="3645024"/>
            <a:ext cx="8136904" cy="2308324"/>
          </a:xfrm>
          <a:prstGeom prst="rect">
            <a:avLst/>
          </a:prstGeom>
          <a:noFill/>
        </p:spPr>
        <p:txBody>
          <a:bodyPr wrap="square" rtlCol="0">
            <a:spAutoFit/>
          </a:bodyPr>
          <a:lstStyle/>
          <a:p>
            <a:pPr>
              <a:buFont typeface="Arial" charset="0"/>
              <a:buChar char="•"/>
            </a:pPr>
            <a:r>
              <a:rPr lang="it-IT" sz="2400" dirty="0" smtClean="0"/>
              <a:t>Marcia in salita</a:t>
            </a:r>
          </a:p>
          <a:p>
            <a:pPr>
              <a:buFont typeface="Arial" charset="0"/>
              <a:buChar char="•"/>
            </a:pPr>
            <a:r>
              <a:rPr lang="it-IT" sz="2400" dirty="0" smtClean="0"/>
              <a:t>Marciare trainando piccoli carichi</a:t>
            </a:r>
          </a:p>
          <a:p>
            <a:pPr>
              <a:buFont typeface="Arial" charset="0"/>
              <a:buChar char="•"/>
            </a:pPr>
            <a:r>
              <a:rPr lang="it-IT" sz="2400" dirty="0" smtClean="0"/>
              <a:t>Esercizi di sensibilizzazione alla ritmica della fase di spinta</a:t>
            </a:r>
          </a:p>
          <a:p>
            <a:pPr>
              <a:buFont typeface="Arial" charset="0"/>
              <a:buChar char="•"/>
            </a:pPr>
            <a:r>
              <a:rPr lang="it-IT" sz="2400" dirty="0" smtClean="0"/>
              <a:t>Invitare l’allievo durante l’azione a tenere più a lungo possibile         </a:t>
            </a:r>
            <a:r>
              <a:rPr lang="it-IT" sz="2400" dirty="0" smtClean="0"/>
              <a:t>  </a:t>
            </a:r>
          </a:p>
          <a:p>
            <a:r>
              <a:rPr lang="it-IT" sz="2400" dirty="0" smtClean="0"/>
              <a:t> </a:t>
            </a:r>
            <a:r>
              <a:rPr lang="it-IT" sz="2400" dirty="0" smtClean="0"/>
              <a:t> </a:t>
            </a:r>
            <a:r>
              <a:rPr lang="it-IT" sz="2400" dirty="0" smtClean="0"/>
              <a:t>il </a:t>
            </a:r>
            <a:r>
              <a:rPr lang="it-IT" sz="2400" dirty="0" smtClean="0"/>
              <a:t>piede di spinta vicino al terreno</a:t>
            </a:r>
          </a:p>
          <a:p>
            <a:pPr>
              <a:buFont typeface="Arial" charset="0"/>
              <a:buChar char="•"/>
            </a:pPr>
            <a:r>
              <a:rPr lang="it-IT" sz="2400" dirty="0" smtClean="0"/>
              <a:t>Spingere a lungo sino a sentire le dita estese</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p:cTn id="31"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p:cTn id="37"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6.bmp"/>
          <p:cNvPicPr>
            <a:picLocks noChangeAspect="1"/>
          </p:cNvPicPr>
          <p:nvPr/>
        </p:nvPicPr>
        <p:blipFill>
          <a:blip r:embed="rId2" cstate="print"/>
          <a:stretch>
            <a:fillRect/>
          </a:stretch>
        </p:blipFill>
        <p:spPr>
          <a:xfrm>
            <a:off x="611560" y="188640"/>
            <a:ext cx="4104456" cy="3240360"/>
          </a:xfrm>
          <a:prstGeom prst="rect">
            <a:avLst/>
          </a:prstGeom>
        </p:spPr>
      </p:pic>
      <p:sp>
        <p:nvSpPr>
          <p:cNvPr id="3" name="CasellaDiTesto 2"/>
          <p:cNvSpPr txBox="1"/>
          <p:nvPr/>
        </p:nvSpPr>
        <p:spPr>
          <a:xfrm>
            <a:off x="5292080" y="548680"/>
            <a:ext cx="3240360" cy="954107"/>
          </a:xfrm>
          <a:prstGeom prst="rect">
            <a:avLst/>
          </a:prstGeom>
          <a:noFill/>
        </p:spPr>
        <p:txBody>
          <a:bodyPr wrap="square" rtlCol="0">
            <a:spAutoFit/>
          </a:bodyPr>
          <a:lstStyle/>
          <a:p>
            <a:r>
              <a:rPr lang="it-IT" sz="2800" b="1" dirty="0" smtClean="0"/>
              <a:t>Attacco di </a:t>
            </a:r>
            <a:r>
              <a:rPr lang="it-IT" sz="2800" b="1" dirty="0" err="1" smtClean="0"/>
              <a:t>avampiede</a:t>
            </a:r>
            <a:endParaRPr lang="it-IT" sz="2800" b="1" dirty="0"/>
          </a:p>
        </p:txBody>
      </p:sp>
      <p:sp>
        <p:nvSpPr>
          <p:cNvPr id="5" name="CasellaDiTesto 4"/>
          <p:cNvSpPr txBox="1"/>
          <p:nvPr/>
        </p:nvSpPr>
        <p:spPr>
          <a:xfrm>
            <a:off x="611560" y="3645024"/>
            <a:ext cx="7992888" cy="1938992"/>
          </a:xfrm>
          <a:prstGeom prst="rect">
            <a:avLst/>
          </a:prstGeom>
          <a:noFill/>
        </p:spPr>
        <p:txBody>
          <a:bodyPr wrap="square" rtlCol="0">
            <a:spAutoFit/>
          </a:bodyPr>
          <a:lstStyle/>
          <a:p>
            <a:r>
              <a:rPr lang="it-IT" sz="2400" dirty="0" err="1" smtClean="0"/>
              <a:t>*esercizi</a:t>
            </a:r>
            <a:r>
              <a:rPr lang="it-IT" sz="2400" dirty="0" smtClean="0"/>
              <a:t> di potenziamento per il muscolo tibiale anteriore</a:t>
            </a:r>
          </a:p>
          <a:p>
            <a:r>
              <a:rPr lang="it-IT" sz="2400" dirty="0" err="1" smtClean="0"/>
              <a:t>*esercizi</a:t>
            </a:r>
            <a:r>
              <a:rPr lang="it-IT" sz="2400" dirty="0" smtClean="0"/>
              <a:t> sul posto per simulare l’azione tampone del piede che </a:t>
            </a:r>
            <a:r>
              <a:rPr lang="it-IT" sz="2400" dirty="0" smtClean="0"/>
              <a:t> </a:t>
            </a:r>
          </a:p>
          <a:p>
            <a:r>
              <a:rPr lang="it-IT" sz="2400" dirty="0" smtClean="0"/>
              <a:t>  rulla</a:t>
            </a:r>
            <a:endParaRPr lang="it-IT" sz="2400" dirty="0" smtClean="0"/>
          </a:p>
          <a:p>
            <a:r>
              <a:rPr lang="it-IT" sz="2400" dirty="0" err="1" smtClean="0"/>
              <a:t>*marcia</a:t>
            </a:r>
            <a:r>
              <a:rPr lang="it-IT" sz="2400" dirty="0" smtClean="0"/>
              <a:t> a passi molto ampi ricercando con insistenza l’attacco </a:t>
            </a:r>
            <a:r>
              <a:rPr lang="it-IT" sz="2400" dirty="0" smtClean="0"/>
              <a:t>  </a:t>
            </a:r>
          </a:p>
          <a:p>
            <a:r>
              <a:rPr lang="it-IT" sz="2400" dirty="0" smtClean="0"/>
              <a:t>  al </a:t>
            </a:r>
            <a:r>
              <a:rPr lang="it-IT" sz="2400" dirty="0" smtClean="0"/>
              <a:t>suolo con il tallone.</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p:cTn id="1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p:cTn id="2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p:cTn id="2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7.bmp"/>
          <p:cNvPicPr>
            <a:picLocks noChangeAspect="1"/>
          </p:cNvPicPr>
          <p:nvPr/>
        </p:nvPicPr>
        <p:blipFill>
          <a:blip r:embed="rId2" cstate="print"/>
          <a:stretch>
            <a:fillRect/>
          </a:stretch>
        </p:blipFill>
        <p:spPr>
          <a:xfrm>
            <a:off x="323528" y="260648"/>
            <a:ext cx="4104456" cy="3240360"/>
          </a:xfrm>
          <a:prstGeom prst="rect">
            <a:avLst/>
          </a:prstGeom>
        </p:spPr>
      </p:pic>
      <p:sp>
        <p:nvSpPr>
          <p:cNvPr id="3" name="CasellaDiTesto 2"/>
          <p:cNvSpPr txBox="1"/>
          <p:nvPr/>
        </p:nvSpPr>
        <p:spPr>
          <a:xfrm>
            <a:off x="4788024" y="764704"/>
            <a:ext cx="3528392" cy="954107"/>
          </a:xfrm>
          <a:prstGeom prst="rect">
            <a:avLst/>
          </a:prstGeom>
          <a:noFill/>
        </p:spPr>
        <p:txBody>
          <a:bodyPr wrap="square" rtlCol="0">
            <a:spAutoFit/>
          </a:bodyPr>
          <a:lstStyle/>
          <a:p>
            <a:r>
              <a:rPr lang="it-IT" sz="2800" dirty="0" smtClean="0"/>
              <a:t>Eccessiva flessione della gamba</a:t>
            </a:r>
            <a:endParaRPr lang="it-IT" sz="2800" dirty="0"/>
          </a:p>
        </p:txBody>
      </p:sp>
      <p:sp>
        <p:nvSpPr>
          <p:cNvPr id="5" name="CasellaDiTesto 4"/>
          <p:cNvSpPr txBox="1"/>
          <p:nvPr/>
        </p:nvSpPr>
        <p:spPr>
          <a:xfrm>
            <a:off x="467544" y="3789040"/>
            <a:ext cx="8064896" cy="2246769"/>
          </a:xfrm>
          <a:prstGeom prst="rect">
            <a:avLst/>
          </a:prstGeom>
          <a:noFill/>
        </p:spPr>
        <p:txBody>
          <a:bodyPr wrap="square" rtlCol="0">
            <a:spAutoFit/>
          </a:bodyPr>
          <a:lstStyle/>
          <a:p>
            <a:r>
              <a:rPr lang="it-IT" sz="2800" dirty="0" err="1" smtClean="0"/>
              <a:t>*Rispettare</a:t>
            </a:r>
            <a:r>
              <a:rPr lang="it-IT" sz="2800" dirty="0" smtClean="0"/>
              <a:t> i tempi e la fase di spinta </a:t>
            </a:r>
          </a:p>
          <a:p>
            <a:r>
              <a:rPr lang="it-IT" sz="2800" dirty="0" err="1" smtClean="0"/>
              <a:t>*Esercizi</a:t>
            </a:r>
            <a:r>
              <a:rPr lang="it-IT" sz="2800" dirty="0" smtClean="0"/>
              <a:t> per richiamare subito in avanti la gamba una </a:t>
            </a:r>
            <a:r>
              <a:rPr lang="it-IT" sz="2800" dirty="0" smtClean="0"/>
              <a:t>  </a:t>
            </a:r>
          </a:p>
          <a:p>
            <a:r>
              <a:rPr lang="it-IT" sz="2800" dirty="0" smtClean="0"/>
              <a:t>  volta </a:t>
            </a:r>
            <a:r>
              <a:rPr lang="it-IT" sz="2800" dirty="0" smtClean="0"/>
              <a:t>esaurita la fase di spinta</a:t>
            </a:r>
          </a:p>
          <a:p>
            <a:r>
              <a:rPr lang="it-IT" sz="2800" dirty="0" err="1" smtClean="0"/>
              <a:t>*esercizi</a:t>
            </a:r>
            <a:r>
              <a:rPr lang="it-IT" sz="2800" dirty="0" smtClean="0"/>
              <a:t> per migliorare l’escursione del cingolo </a:t>
            </a:r>
            <a:r>
              <a:rPr lang="it-IT" sz="2800" dirty="0" smtClean="0"/>
              <a:t>  </a:t>
            </a:r>
          </a:p>
          <a:p>
            <a:r>
              <a:rPr lang="it-IT" sz="2800" dirty="0" smtClean="0"/>
              <a:t>  pelvico</a:t>
            </a:r>
            <a:r>
              <a:rPr lang="it-IT" sz="2800" dirty="0" smtClean="0"/>
              <a:t>.</a:t>
            </a:r>
            <a:endParaRPr lang="it-IT"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p:cTn id="1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p:cTn id="2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3" end="3"/>
                                            </p:txEl>
                                          </p:spTgt>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p:cTn id="2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60649"/>
            <a:ext cx="7772400" cy="792087"/>
          </a:xfrm>
        </p:spPr>
        <p:txBody>
          <a:bodyPr/>
          <a:lstStyle/>
          <a:p>
            <a:r>
              <a:rPr lang="it-IT" dirty="0" smtClean="0"/>
              <a:t>La  MARCIA</a:t>
            </a:r>
            <a:endParaRPr lang="it-IT" dirty="0"/>
          </a:p>
        </p:txBody>
      </p:sp>
      <p:sp>
        <p:nvSpPr>
          <p:cNvPr id="3" name="Sottotitolo 2"/>
          <p:cNvSpPr>
            <a:spLocks noGrp="1"/>
          </p:cNvSpPr>
          <p:nvPr>
            <p:ph type="subTitle" idx="1"/>
          </p:nvPr>
        </p:nvSpPr>
        <p:spPr>
          <a:xfrm>
            <a:off x="467544" y="1268760"/>
            <a:ext cx="8208912" cy="5040560"/>
          </a:xfrm>
        </p:spPr>
        <p:txBody>
          <a:bodyPr>
            <a:normAutofit fontScale="92500" lnSpcReduction="10000"/>
          </a:bodyPr>
          <a:lstStyle/>
          <a:p>
            <a:r>
              <a:rPr lang="it-IT" dirty="0" smtClean="0">
                <a:solidFill>
                  <a:schemeClr val="tx1"/>
                </a:solidFill>
              </a:rPr>
              <a:t>“ La marcia atletica è una progressione di passi eseguiti  in modo che l’atleta mantenga il contatto col terreno senza che si verifichi una perdita di contatto visibile (all’occhio umano). La  gamba avanzante deve essere tesa (vale a dire che il ginocchio non deve essere piegato) a partire dal momento del primo contatto col suolo fino al momento in cui la gamba si trova nella posizione verticale” </a:t>
            </a:r>
          </a:p>
          <a:p>
            <a:r>
              <a:rPr lang="it-IT" dirty="0" smtClean="0">
                <a:solidFill>
                  <a:schemeClr val="tx1"/>
                </a:solidFill>
              </a:rPr>
              <a:t>(</a:t>
            </a:r>
            <a:r>
              <a:rPr lang="it-IT" sz="2800" dirty="0" smtClean="0">
                <a:solidFill>
                  <a:schemeClr val="tx1"/>
                </a:solidFill>
              </a:rPr>
              <a:t>definizione menzionata nell’articolo 230 (ex191)</a:t>
            </a:r>
          </a:p>
          <a:p>
            <a:r>
              <a:rPr lang="it-IT" sz="2800" dirty="0" smtClean="0">
                <a:solidFill>
                  <a:schemeClr val="tx1"/>
                </a:solidFill>
              </a:rPr>
              <a:t>La marcia è regolata dalle norme della </a:t>
            </a:r>
            <a:r>
              <a:rPr lang="it-IT" sz="2800" dirty="0" err="1" smtClean="0">
                <a:solidFill>
                  <a:schemeClr val="tx1"/>
                </a:solidFill>
              </a:rPr>
              <a:t>I.A.A.F.</a:t>
            </a:r>
            <a:endParaRPr lang="it-IT" sz="2800" dirty="0" smtClean="0">
              <a:solidFill>
                <a:schemeClr val="tx1"/>
              </a:solidFill>
            </a:endParaRPr>
          </a:p>
          <a:p>
            <a:endParaRPr lang="it-IT"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1" end="1"/>
                                            </p:txEl>
                                          </p:spTgt>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18.bmp"/>
          <p:cNvPicPr>
            <a:picLocks noGrp="1" noChangeAspect="1"/>
          </p:cNvPicPr>
          <p:nvPr>
            <p:ph idx="1"/>
          </p:nvPr>
        </p:nvPicPr>
        <p:blipFill>
          <a:blip r:embed="rId2" cstate="print"/>
          <a:stretch>
            <a:fillRect/>
          </a:stretch>
        </p:blipFill>
        <p:spPr>
          <a:xfrm>
            <a:off x="251521" y="188641"/>
            <a:ext cx="4320480" cy="3312367"/>
          </a:xfrm>
        </p:spPr>
      </p:pic>
      <p:sp>
        <p:nvSpPr>
          <p:cNvPr id="3" name="CasellaDiTesto 2"/>
          <p:cNvSpPr txBox="1"/>
          <p:nvPr/>
        </p:nvSpPr>
        <p:spPr>
          <a:xfrm>
            <a:off x="5004048" y="1052736"/>
            <a:ext cx="3384376" cy="954107"/>
          </a:xfrm>
          <a:prstGeom prst="rect">
            <a:avLst/>
          </a:prstGeom>
          <a:noFill/>
        </p:spPr>
        <p:txBody>
          <a:bodyPr wrap="square" rtlCol="0">
            <a:spAutoFit/>
          </a:bodyPr>
          <a:lstStyle/>
          <a:p>
            <a:r>
              <a:rPr lang="it-IT" sz="2800" dirty="0" smtClean="0"/>
              <a:t>Eccessiva flessione della coscia</a:t>
            </a:r>
            <a:endParaRPr lang="it-IT" sz="2800" dirty="0"/>
          </a:p>
        </p:txBody>
      </p:sp>
      <p:sp>
        <p:nvSpPr>
          <p:cNvPr id="5" name="CasellaDiTesto 4"/>
          <p:cNvSpPr txBox="1"/>
          <p:nvPr/>
        </p:nvSpPr>
        <p:spPr>
          <a:xfrm>
            <a:off x="611560" y="3861048"/>
            <a:ext cx="7848872" cy="2677656"/>
          </a:xfrm>
          <a:prstGeom prst="rect">
            <a:avLst/>
          </a:prstGeom>
          <a:noFill/>
        </p:spPr>
        <p:txBody>
          <a:bodyPr wrap="square" rtlCol="0">
            <a:spAutoFit/>
          </a:bodyPr>
          <a:lstStyle/>
          <a:p>
            <a:r>
              <a:rPr lang="it-IT" sz="2800" dirty="0" err="1" smtClean="0"/>
              <a:t>*marcia</a:t>
            </a:r>
            <a:r>
              <a:rPr lang="it-IT" sz="2800" dirty="0" smtClean="0"/>
              <a:t> in salita</a:t>
            </a:r>
          </a:p>
          <a:p>
            <a:r>
              <a:rPr lang="it-IT" sz="2800" dirty="0" err="1" smtClean="0"/>
              <a:t>*marcia</a:t>
            </a:r>
            <a:r>
              <a:rPr lang="it-IT" sz="2800" dirty="0" smtClean="0"/>
              <a:t> in discesa</a:t>
            </a:r>
          </a:p>
          <a:p>
            <a:r>
              <a:rPr lang="it-IT" sz="2800" dirty="0" err="1" smtClean="0"/>
              <a:t>*marcia</a:t>
            </a:r>
            <a:r>
              <a:rPr lang="it-IT" sz="2800" dirty="0" smtClean="0"/>
              <a:t> con tute appesantite </a:t>
            </a:r>
          </a:p>
          <a:p>
            <a:r>
              <a:rPr lang="it-IT" sz="2800" dirty="0" err="1" smtClean="0"/>
              <a:t>*marcia</a:t>
            </a:r>
            <a:r>
              <a:rPr lang="it-IT" sz="2800" dirty="0" smtClean="0"/>
              <a:t> in ampiezza su terreno in lieve discesa</a:t>
            </a:r>
          </a:p>
          <a:p>
            <a:r>
              <a:rPr lang="it-IT" sz="2800" dirty="0" err="1" smtClean="0"/>
              <a:t>*marcia</a:t>
            </a:r>
            <a:r>
              <a:rPr lang="it-IT" sz="2800" dirty="0" smtClean="0"/>
              <a:t> a passi incrociati ricercando l’ampiezza dei movimenti</a:t>
            </a:r>
            <a:endParaRPr lang="it-IT"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p:cTn id="31"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19.bmp"/>
          <p:cNvPicPr>
            <a:picLocks noGrp="1" noChangeAspect="1"/>
          </p:cNvPicPr>
          <p:nvPr>
            <p:ph idx="1"/>
          </p:nvPr>
        </p:nvPicPr>
        <p:blipFill>
          <a:blip r:embed="rId2" cstate="print"/>
          <a:stretch>
            <a:fillRect/>
          </a:stretch>
        </p:blipFill>
        <p:spPr>
          <a:xfrm rot="10800000">
            <a:off x="1619672" y="0"/>
            <a:ext cx="5894801" cy="674842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76672"/>
            <a:ext cx="8229600" cy="5649491"/>
          </a:xfrm>
        </p:spPr>
        <p:txBody>
          <a:bodyPr>
            <a:normAutofit fontScale="92500" lnSpcReduction="10000"/>
          </a:bodyPr>
          <a:lstStyle/>
          <a:p>
            <a:r>
              <a:rPr lang="it-IT" dirty="0" smtClean="0"/>
              <a:t>La marcia è l’unica disciplina dell’atletica leggera nella quale il parere della giuria è </a:t>
            </a:r>
            <a:r>
              <a:rPr lang="it-IT" dirty="0" err="1" smtClean="0"/>
              <a:t>vincolante.E</a:t>
            </a:r>
            <a:r>
              <a:rPr lang="it-IT" dirty="0" smtClean="0"/>
              <a:t>’indispensabile impadronirsi della tecnica se non si vuole incorrere nelle ammonizioni o squalifiche. </a:t>
            </a:r>
            <a:r>
              <a:rPr lang="it-IT" i="1" dirty="0" smtClean="0"/>
              <a:t>L’assimilazione della buona tecnica è il prerequisito principale per le future prestazioni.</a:t>
            </a:r>
          </a:p>
          <a:p>
            <a:r>
              <a:rPr lang="it-IT" dirty="0" smtClean="0"/>
              <a:t>Ogni proposta di squalifica fatta da un giudice costituisce un’ammonizione.</a:t>
            </a:r>
          </a:p>
          <a:p>
            <a:r>
              <a:rPr lang="it-IT" dirty="0" smtClean="0"/>
              <a:t>Quando secondo il giudizio di 3 giudici,la marcia non è conforme alla regola 191,in qualsiasi momento della gara,l’atleta è squalificato e informato dal </a:t>
            </a:r>
            <a:r>
              <a:rPr lang="it-IT" dirty="0" err="1" smtClean="0"/>
              <a:t>Giudice-capo</a:t>
            </a:r>
            <a:r>
              <a:rPr lang="it-IT" dirty="0" smtClean="0"/>
              <a:t>.</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692696"/>
            <a:ext cx="8229600" cy="5433467"/>
          </a:xfrm>
        </p:spPr>
        <p:txBody>
          <a:bodyPr/>
          <a:lstStyle/>
          <a:p>
            <a:r>
              <a:rPr lang="it-IT" dirty="0" smtClean="0"/>
              <a:t>I movimenti che determinano la tecnica di marcia si distinguono in principali e secondari.</a:t>
            </a:r>
          </a:p>
          <a:p>
            <a:r>
              <a:rPr lang="it-IT" dirty="0" smtClean="0"/>
              <a:t>I movimenti principali vengono eseguiti dagli arti inferiori con l’ausilio del bacino e hanno il compito di generare la </a:t>
            </a:r>
            <a:r>
              <a:rPr lang="it-IT" dirty="0" err="1" smtClean="0"/>
              <a:t>traslocazione</a:t>
            </a:r>
            <a:r>
              <a:rPr lang="it-IT" dirty="0" smtClean="0"/>
              <a:t> del corpo.</a:t>
            </a:r>
          </a:p>
          <a:p>
            <a:r>
              <a:rPr lang="it-IT" dirty="0" smtClean="0"/>
              <a:t>I movimenti secondari sono eseguiti dal tronco e dagli arti superiori ed hanno la funzione di compensare ed equilibrare i precedenti.</a:t>
            </a:r>
          </a:p>
          <a:p>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908720"/>
          </a:xfrm>
        </p:spPr>
        <p:txBody>
          <a:bodyPr/>
          <a:lstStyle/>
          <a:p>
            <a:r>
              <a:rPr lang="it-IT" dirty="0" smtClean="0"/>
              <a:t>Fasi  TECNICHE  della marcia</a:t>
            </a:r>
            <a:endParaRPr lang="it-IT" dirty="0"/>
          </a:p>
        </p:txBody>
      </p:sp>
      <p:sp>
        <p:nvSpPr>
          <p:cNvPr id="3" name="Segnaposto contenuto 2"/>
          <p:cNvSpPr>
            <a:spLocks noGrp="1"/>
          </p:cNvSpPr>
          <p:nvPr>
            <p:ph idx="1"/>
          </p:nvPr>
        </p:nvSpPr>
        <p:spPr>
          <a:xfrm>
            <a:off x="457200" y="1196752"/>
            <a:ext cx="8229600" cy="4929411"/>
          </a:xfrm>
        </p:spPr>
        <p:txBody>
          <a:bodyPr>
            <a:normAutofit/>
          </a:bodyPr>
          <a:lstStyle/>
          <a:p>
            <a:r>
              <a:rPr lang="it-IT" sz="4000" b="1" dirty="0" smtClean="0"/>
              <a:t>Fase di spinta</a:t>
            </a:r>
          </a:p>
          <a:p>
            <a:r>
              <a:rPr lang="it-IT" sz="4000" b="1" dirty="0" smtClean="0"/>
              <a:t>Fase di attacco</a:t>
            </a:r>
          </a:p>
          <a:p>
            <a:r>
              <a:rPr lang="it-IT" sz="4000" b="1" dirty="0" smtClean="0"/>
              <a:t>Fase di appoggio</a:t>
            </a:r>
          </a:p>
          <a:p>
            <a:r>
              <a:rPr lang="it-IT" sz="4000" b="1" dirty="0" smtClean="0"/>
              <a:t>Fase di rullata</a:t>
            </a:r>
          </a:p>
          <a:p>
            <a:r>
              <a:rPr lang="it-IT" sz="4000" b="1" dirty="0" smtClean="0"/>
              <a:t>Azione delle anche</a:t>
            </a:r>
          </a:p>
          <a:p>
            <a:r>
              <a:rPr lang="it-IT" sz="4000" b="1" dirty="0" smtClean="0"/>
              <a:t>Azione delle braccia</a:t>
            </a:r>
            <a:endParaRPr lang="it-IT"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764704"/>
          </a:xfrm>
        </p:spPr>
        <p:txBody>
          <a:bodyPr>
            <a:normAutofit/>
          </a:bodyPr>
          <a:lstStyle/>
          <a:p>
            <a:r>
              <a:rPr lang="it-IT" sz="3200" dirty="0" smtClean="0"/>
              <a:t>Analisi del passo di marcia</a:t>
            </a:r>
            <a:endParaRPr lang="it-IT" sz="3200" dirty="0"/>
          </a:p>
        </p:txBody>
      </p:sp>
      <p:sp>
        <p:nvSpPr>
          <p:cNvPr id="3" name="Segnaposto contenuto 2"/>
          <p:cNvSpPr>
            <a:spLocks noGrp="1"/>
          </p:cNvSpPr>
          <p:nvPr>
            <p:ph idx="1"/>
          </p:nvPr>
        </p:nvSpPr>
        <p:spPr>
          <a:xfrm>
            <a:off x="251520" y="1025352"/>
            <a:ext cx="3816424" cy="5832648"/>
          </a:xfrm>
        </p:spPr>
        <p:txBody>
          <a:bodyPr>
            <a:normAutofit fontScale="92500"/>
          </a:bodyPr>
          <a:lstStyle/>
          <a:p>
            <a:pPr>
              <a:buNone/>
            </a:pPr>
            <a:r>
              <a:rPr lang="it-IT" sz="2800" b="1" dirty="0" smtClean="0"/>
              <a:t>    Fase di spinta Appoggio singolo: </a:t>
            </a:r>
            <a:r>
              <a:rPr lang="it-IT" sz="2800" dirty="0" smtClean="0"/>
              <a:t>nell’appoggio singolo l’arto inferiore a contatto con il terreno deve essere completamente esteso</a:t>
            </a:r>
            <a:r>
              <a:rPr lang="it-IT" sz="2800" dirty="0" smtClean="0"/>
              <a:t>.</a:t>
            </a:r>
          </a:p>
          <a:p>
            <a:pPr>
              <a:buNone/>
            </a:pPr>
            <a:r>
              <a:rPr lang="it-IT" sz="2800" dirty="0" smtClean="0"/>
              <a:t> </a:t>
            </a:r>
            <a:r>
              <a:rPr lang="it-IT" sz="2800" dirty="0" smtClean="0"/>
              <a:t>    </a:t>
            </a:r>
            <a:r>
              <a:rPr lang="it-IT" sz="2800" dirty="0" smtClean="0"/>
              <a:t>L’estensione,da </a:t>
            </a:r>
            <a:r>
              <a:rPr lang="it-IT" sz="2800" dirty="0" smtClean="0"/>
              <a:t>regolamento,va mantenuta dal momento del contatto tallone con il suolo fino al termine della spinta.</a:t>
            </a:r>
            <a:endParaRPr lang="it-IT" sz="2800" b="1" dirty="0"/>
          </a:p>
        </p:txBody>
      </p:sp>
      <p:pic>
        <p:nvPicPr>
          <p:cNvPr id="6" name="Immagine 5" descr="5.bmp"/>
          <p:cNvPicPr>
            <a:picLocks noChangeAspect="1"/>
          </p:cNvPicPr>
          <p:nvPr/>
        </p:nvPicPr>
        <p:blipFill>
          <a:blip r:embed="rId2" cstate="print"/>
          <a:stretch>
            <a:fillRect/>
          </a:stretch>
        </p:blipFill>
        <p:spPr>
          <a:xfrm rot="10800000">
            <a:off x="4355976" y="836712"/>
            <a:ext cx="3672408" cy="3087424"/>
          </a:xfrm>
          <a:prstGeom prst="rect">
            <a:avLst/>
          </a:prstGeom>
        </p:spPr>
      </p:pic>
      <p:pic>
        <p:nvPicPr>
          <p:cNvPr id="7" name="Immagine 6" descr="4.bmp"/>
          <p:cNvPicPr>
            <a:picLocks noChangeAspect="1"/>
          </p:cNvPicPr>
          <p:nvPr/>
        </p:nvPicPr>
        <p:blipFill>
          <a:blip r:embed="rId3" cstate="print"/>
          <a:stretch>
            <a:fillRect/>
          </a:stretch>
        </p:blipFill>
        <p:spPr>
          <a:xfrm rot="10800000">
            <a:off x="3923926" y="4141396"/>
            <a:ext cx="4104457" cy="22399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476672"/>
            <a:ext cx="3456384" cy="5649491"/>
          </a:xfrm>
        </p:spPr>
        <p:txBody>
          <a:bodyPr>
            <a:normAutofit/>
          </a:bodyPr>
          <a:lstStyle/>
          <a:p>
            <a:pPr>
              <a:buNone/>
            </a:pPr>
            <a:r>
              <a:rPr lang="it-IT" sz="2800" b="1" dirty="0" smtClean="0"/>
              <a:t>Fase di attacco</a:t>
            </a:r>
            <a:r>
              <a:rPr lang="it-IT" sz="2800" b="1" dirty="0" smtClean="0"/>
              <a:t>:</a:t>
            </a:r>
          </a:p>
          <a:p>
            <a:pPr>
              <a:buNone/>
            </a:pPr>
            <a:endParaRPr lang="it-IT" sz="2800" b="1" dirty="0" smtClean="0"/>
          </a:p>
          <a:p>
            <a:pPr>
              <a:buNone/>
            </a:pPr>
            <a:r>
              <a:rPr lang="it-IT" sz="2800" dirty="0" smtClean="0"/>
              <a:t>    Prima che si  esaurisca la spinta,il tallone della gamba opposta deve prendere contatto con il terreno a ginocchio disteso e deve essere tale fino alla verticale.</a:t>
            </a:r>
            <a:endParaRPr lang="it-IT" sz="2800" dirty="0"/>
          </a:p>
        </p:txBody>
      </p:sp>
      <p:pic>
        <p:nvPicPr>
          <p:cNvPr id="5" name="Immagine 4" descr="7.bmp"/>
          <p:cNvPicPr>
            <a:picLocks noChangeAspect="1"/>
          </p:cNvPicPr>
          <p:nvPr/>
        </p:nvPicPr>
        <p:blipFill>
          <a:blip r:embed="rId2" cstate="print"/>
          <a:stretch>
            <a:fillRect/>
          </a:stretch>
        </p:blipFill>
        <p:spPr>
          <a:xfrm rot="10800000">
            <a:off x="4139951" y="476672"/>
            <a:ext cx="3702249" cy="2952328"/>
          </a:xfrm>
          <a:prstGeom prst="rect">
            <a:avLst/>
          </a:prstGeom>
        </p:spPr>
      </p:pic>
      <p:pic>
        <p:nvPicPr>
          <p:cNvPr id="7" name="Immagine 6" descr="8.bmp"/>
          <p:cNvPicPr>
            <a:picLocks noChangeAspect="1"/>
          </p:cNvPicPr>
          <p:nvPr/>
        </p:nvPicPr>
        <p:blipFill>
          <a:blip r:embed="rId3" cstate="print"/>
          <a:stretch>
            <a:fillRect/>
          </a:stretch>
        </p:blipFill>
        <p:spPr>
          <a:xfrm rot="10800000">
            <a:off x="3779912" y="3429000"/>
            <a:ext cx="4330382" cy="28128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593304"/>
            <a:ext cx="4032448" cy="6264696"/>
          </a:xfrm>
        </p:spPr>
        <p:txBody>
          <a:bodyPr>
            <a:normAutofit fontScale="92500" lnSpcReduction="20000"/>
          </a:bodyPr>
          <a:lstStyle/>
          <a:p>
            <a:pPr algn="ctr">
              <a:buNone/>
            </a:pPr>
            <a:r>
              <a:rPr lang="it-IT" sz="2800" b="1" dirty="0" smtClean="0"/>
              <a:t>Doppio appoggio</a:t>
            </a:r>
            <a:r>
              <a:rPr lang="it-IT" sz="2800" b="1" dirty="0" smtClean="0"/>
              <a:t>:</a:t>
            </a:r>
          </a:p>
          <a:p>
            <a:pPr>
              <a:buNone/>
            </a:pPr>
            <a:r>
              <a:rPr lang="it-IT" sz="2800" b="1" dirty="0" smtClean="0"/>
              <a:t> </a:t>
            </a:r>
            <a:r>
              <a:rPr lang="it-IT" sz="2800" b="1" dirty="0" smtClean="0"/>
              <a:t>   </a:t>
            </a:r>
            <a:r>
              <a:rPr lang="it-IT" sz="2800" b="1" dirty="0" smtClean="0"/>
              <a:t> </a:t>
            </a:r>
            <a:r>
              <a:rPr lang="it-IT" sz="2400" dirty="0" smtClean="0"/>
              <a:t>momento in cui i piedi sono a contatto con il </a:t>
            </a:r>
            <a:r>
              <a:rPr lang="it-IT" sz="2400" dirty="0" err="1" smtClean="0"/>
              <a:t>terreno.In</a:t>
            </a:r>
            <a:r>
              <a:rPr lang="it-IT" sz="2400" dirty="0" smtClean="0"/>
              <a:t> questa posizione , che va dal tallone del piede anteriore alla pianta (metatarso)del piede posteriore,si rileva la lunghezza del </a:t>
            </a:r>
            <a:r>
              <a:rPr lang="it-IT" sz="2400" dirty="0" err="1" smtClean="0"/>
              <a:t>passo.La</a:t>
            </a:r>
            <a:r>
              <a:rPr lang="it-IT" sz="2400" dirty="0" smtClean="0"/>
              <a:t> durata del doppio appoggio è in funzione della velocità ed è di durata </a:t>
            </a:r>
            <a:r>
              <a:rPr lang="it-IT" sz="2400" dirty="0" err="1" smtClean="0"/>
              <a:t>ridotta.In</a:t>
            </a:r>
            <a:r>
              <a:rPr lang="it-IT" sz="2400" dirty="0" smtClean="0"/>
              <a:t> questa fase ,tracciando una linea che divide il corpo in 2 parti,si vede un angolo maggiore di spinta della gamba posteriore rispetto all’angolo della gamba </a:t>
            </a:r>
            <a:r>
              <a:rPr lang="it-IT" sz="2400" dirty="0" err="1" smtClean="0"/>
              <a:t>anteriore.Questo</a:t>
            </a:r>
            <a:r>
              <a:rPr lang="it-IT" sz="2400" dirty="0" smtClean="0"/>
              <a:t> permette una fase di spinta più lunga e una minor “frenata”al momento dell’attacco.</a:t>
            </a:r>
            <a:endParaRPr lang="it-IT" sz="2400" dirty="0"/>
          </a:p>
        </p:txBody>
      </p:sp>
      <p:pic>
        <p:nvPicPr>
          <p:cNvPr id="4" name="Immagine 3" descr="3.bmp"/>
          <p:cNvPicPr>
            <a:picLocks noChangeAspect="1"/>
          </p:cNvPicPr>
          <p:nvPr/>
        </p:nvPicPr>
        <p:blipFill>
          <a:blip r:embed="rId2" cstate="print"/>
          <a:stretch>
            <a:fillRect/>
          </a:stretch>
        </p:blipFill>
        <p:spPr>
          <a:xfrm rot="10800000">
            <a:off x="4716016" y="404664"/>
            <a:ext cx="2506576" cy="2944617"/>
          </a:xfrm>
          <a:prstGeom prst="rect">
            <a:avLst/>
          </a:prstGeom>
        </p:spPr>
      </p:pic>
      <p:pic>
        <p:nvPicPr>
          <p:cNvPr id="5" name="Immagine 4" descr="5.bmp"/>
          <p:cNvPicPr>
            <a:picLocks noChangeAspect="1"/>
          </p:cNvPicPr>
          <p:nvPr/>
        </p:nvPicPr>
        <p:blipFill>
          <a:blip r:embed="rId3" cstate="print"/>
          <a:stretch>
            <a:fillRect/>
          </a:stretch>
        </p:blipFill>
        <p:spPr>
          <a:xfrm rot="10800000">
            <a:off x="4427984" y="3356992"/>
            <a:ext cx="3688473" cy="3100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404664"/>
            <a:ext cx="3456384" cy="6192688"/>
          </a:xfrm>
        </p:spPr>
        <p:txBody>
          <a:bodyPr>
            <a:normAutofit fontScale="92500" lnSpcReduction="10000"/>
          </a:bodyPr>
          <a:lstStyle/>
          <a:p>
            <a:pPr algn="ctr">
              <a:buNone/>
            </a:pPr>
            <a:r>
              <a:rPr lang="it-IT" b="1" dirty="0" smtClean="0"/>
              <a:t>    Fase di rullata: </a:t>
            </a:r>
            <a:endParaRPr lang="it-IT" b="1" dirty="0" smtClean="0"/>
          </a:p>
          <a:p>
            <a:pPr>
              <a:buNone/>
            </a:pPr>
            <a:endParaRPr lang="it-IT" b="1" dirty="0" smtClean="0"/>
          </a:p>
          <a:p>
            <a:pPr>
              <a:buNone/>
            </a:pPr>
            <a:r>
              <a:rPr lang="it-IT" b="1" dirty="0" smtClean="0"/>
              <a:t>     </a:t>
            </a:r>
            <a:r>
              <a:rPr lang="it-IT" dirty="0" smtClean="0"/>
              <a:t>La </a:t>
            </a:r>
            <a:r>
              <a:rPr lang="it-IT" dirty="0" smtClean="0"/>
              <a:t>rullata inizia quando il tallone della gamba anteriore prende contatto con il terreno e la pianta del piede si avvicina al suolo progressivamente ( cosiddetta “rullata”).</a:t>
            </a:r>
          </a:p>
          <a:p>
            <a:pPr>
              <a:buNone/>
            </a:pPr>
            <a:r>
              <a:rPr lang="it-IT" b="1" dirty="0" smtClean="0"/>
              <a:t> </a:t>
            </a:r>
            <a:endParaRPr lang="it-IT" b="1" dirty="0"/>
          </a:p>
        </p:txBody>
      </p:sp>
      <p:pic>
        <p:nvPicPr>
          <p:cNvPr id="4" name="Immagine 3" descr="8.bmp"/>
          <p:cNvPicPr>
            <a:picLocks noChangeAspect="1"/>
          </p:cNvPicPr>
          <p:nvPr/>
        </p:nvPicPr>
        <p:blipFill>
          <a:blip r:embed="rId2" cstate="print"/>
          <a:stretch>
            <a:fillRect/>
          </a:stretch>
        </p:blipFill>
        <p:spPr>
          <a:xfrm rot="10800000">
            <a:off x="3635896" y="1556792"/>
            <a:ext cx="5076658" cy="32976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p:cTn id="1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968</Words>
  <Application>Microsoft Office PowerPoint</Application>
  <PresentationFormat>Presentazione su schermo (4:3)</PresentationFormat>
  <Paragraphs>93</Paragraphs>
  <Slides>21</Slides>
  <Notes>0</Notes>
  <HiddenSlides>0</HiddenSlides>
  <MMClips>0</MMClips>
  <ScaleCrop>false</ScaleCrop>
  <HeadingPairs>
    <vt:vector size="4" baseType="variant">
      <vt:variant>
        <vt:lpstr>Tema</vt:lpstr>
      </vt:variant>
      <vt:variant>
        <vt:i4>1</vt:i4>
      </vt:variant>
      <vt:variant>
        <vt:lpstr>Titoli diapositive</vt:lpstr>
      </vt:variant>
      <vt:variant>
        <vt:i4>21</vt:i4>
      </vt:variant>
    </vt:vector>
  </HeadingPairs>
  <TitlesOfParts>
    <vt:vector size="22" baseType="lpstr">
      <vt:lpstr>Tema di Office</vt:lpstr>
      <vt:lpstr>Diapositiva 1</vt:lpstr>
      <vt:lpstr>La  MARCIA</vt:lpstr>
      <vt:lpstr>Diapositiva 3</vt:lpstr>
      <vt:lpstr>Diapositiva 4</vt:lpstr>
      <vt:lpstr>Fasi  TECNICHE  della marcia</vt:lpstr>
      <vt:lpstr>Analisi del passo di marcia</vt:lpstr>
      <vt:lpstr>Diapositiva 7</vt:lpstr>
      <vt:lpstr>Diapositiva 8</vt:lpstr>
      <vt:lpstr>Diapositiva 9</vt:lpstr>
      <vt:lpstr>Diapositiva 10</vt:lpstr>
      <vt:lpstr>Diapositiva 11</vt:lpstr>
      <vt:lpstr>Analisi dei principali errori:</vt:lpstr>
      <vt:lpstr>Diapositiva 13</vt:lpstr>
      <vt:lpstr>Diapositiva 14</vt:lpstr>
      <vt:lpstr>Diapositiva 15</vt:lpstr>
      <vt:lpstr>Spalle troppo alte (contratte)</vt:lpstr>
      <vt:lpstr>Diapositiva 17</vt:lpstr>
      <vt:lpstr>Diapositiva 18</vt:lpstr>
      <vt:lpstr>Diapositiva 19</vt:lpstr>
      <vt:lpstr>Diapositiva 20</vt:lpstr>
      <vt:lpstr>Diapositiva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c:creator>
  <cp:lastModifiedBy>oem</cp:lastModifiedBy>
  <cp:revision>61</cp:revision>
  <dcterms:created xsi:type="dcterms:W3CDTF">2011-09-20T15:19:29Z</dcterms:created>
  <dcterms:modified xsi:type="dcterms:W3CDTF">2014-11-22T21:48:53Z</dcterms:modified>
</cp:coreProperties>
</file>